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g&amp;ehk=8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2"/>
  </p:notesMasterIdLst>
  <p:sldIdLst>
    <p:sldId id="256" r:id="rId2"/>
    <p:sldId id="407" r:id="rId3"/>
    <p:sldId id="408" r:id="rId4"/>
    <p:sldId id="423" r:id="rId5"/>
    <p:sldId id="409" r:id="rId6"/>
    <p:sldId id="410" r:id="rId7"/>
    <p:sldId id="411" r:id="rId8"/>
    <p:sldId id="412" r:id="rId9"/>
    <p:sldId id="413" r:id="rId10"/>
    <p:sldId id="430" r:id="rId11"/>
    <p:sldId id="414" r:id="rId12"/>
    <p:sldId id="415" r:id="rId13"/>
    <p:sldId id="419" r:id="rId14"/>
    <p:sldId id="355" r:id="rId15"/>
    <p:sldId id="405" r:id="rId16"/>
    <p:sldId id="346" r:id="rId17"/>
    <p:sldId id="354" r:id="rId18"/>
    <p:sldId id="294" r:id="rId19"/>
    <p:sldId id="366" r:id="rId20"/>
    <p:sldId id="431" r:id="rId21"/>
    <p:sldId id="432" r:id="rId22"/>
    <p:sldId id="433" r:id="rId23"/>
    <p:sldId id="434" r:id="rId24"/>
    <p:sldId id="428" r:id="rId25"/>
    <p:sldId id="429" r:id="rId26"/>
    <p:sldId id="424" r:id="rId27"/>
    <p:sldId id="425" r:id="rId28"/>
    <p:sldId id="422" r:id="rId29"/>
    <p:sldId id="427" r:id="rId30"/>
    <p:sldId id="404" r:id="rId31"/>
  </p:sldIdLst>
  <p:sldSz cx="9144000" cy="6858000" type="screen4x3"/>
  <p:notesSz cx="6858000" cy="9144000"/>
  <p:embeddedFontLs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ranklin Gothic Book" panose="020B050302010202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A1"/>
    <a:srgbClr val="11C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3758" autoAdjust="0"/>
  </p:normalViewPr>
  <p:slideViewPr>
    <p:cSldViewPr>
      <p:cViewPr varScale="1">
        <p:scale>
          <a:sx n="83" d="100"/>
          <a:sy n="83" d="100"/>
        </p:scale>
        <p:origin x="72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6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80C8A-D2E4-4495-AF9F-052BC1FF86BD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C0839-A752-4026-B076-2AA4A81C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C0839-A752-4026-B076-2AA4A81C13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C0839-A752-4026-B076-2AA4A81C13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2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Arial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4848" y="143253"/>
            <a:ext cx="8016240" cy="95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3931"/>
            <a:ext cx="8229600" cy="449983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49DEB"/>
              </a:buClr>
              <a:buSzPct val="110000"/>
              <a:buFont typeface="Arial"/>
              <a:buChar char="»"/>
              <a:defRPr sz="24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  <a:lvl2pPr marL="742950" indent="-285750">
              <a:buClr>
                <a:srgbClr val="149DEB"/>
              </a:buClr>
              <a:buFont typeface="Arial"/>
              <a:buChar char="•"/>
              <a:defRPr sz="2000" b="0" i="0">
                <a:solidFill>
                  <a:schemeClr val="tx1"/>
                </a:solidFill>
                <a:latin typeface="Century Gothic"/>
                <a:cs typeface="Century Gothic"/>
              </a:defRPr>
            </a:lvl2pPr>
            <a:lvl3pPr marL="1143000" indent="-228600">
              <a:buClr>
                <a:srgbClr val="149DEB"/>
              </a:buClr>
              <a:buFont typeface="Arial"/>
              <a:buChar char="–"/>
              <a:defRPr sz="1800" b="0" i="0">
                <a:solidFill>
                  <a:schemeClr val="tx1"/>
                </a:solidFill>
                <a:latin typeface="Century Gothic"/>
                <a:cs typeface="Century Gothic"/>
              </a:defRPr>
            </a:lvl3pPr>
            <a:lvl4pPr marL="1600200" indent="-228600">
              <a:buClr>
                <a:srgbClr val="149DEB"/>
              </a:buClr>
              <a:buFont typeface="Arial"/>
              <a:buChar char="•"/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4pPr>
            <a:lvl5pPr marL="2057400" indent="-228600">
              <a:buClr>
                <a:srgbClr val="149DEB"/>
              </a:buClr>
              <a:buFont typeface="Arial"/>
              <a:buChar char="»"/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379806" y="6396293"/>
            <a:ext cx="42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BD3DDC-90DF-4246-B8CE-0AC344F4C45D}" type="slidenum">
              <a:rPr lang="en-US" b="1" smtClean="0">
                <a:solidFill>
                  <a:srgbClr val="8F96AA"/>
                </a:solidFill>
                <a:latin typeface="Franklin Gothic Book"/>
              </a:rPr>
              <a:pPr algn="ctr"/>
              <a:t>‹#›</a:t>
            </a:fld>
            <a:endParaRPr lang="en-US" b="1" dirty="0">
              <a:solidFill>
                <a:srgbClr val="8F96AA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950569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4848" y="143253"/>
            <a:ext cx="8016240" cy="95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379806" y="6396293"/>
            <a:ext cx="496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BD3DDC-90DF-4246-B8CE-0AC344F4C45D}" type="slidenum">
              <a:rPr lang="en-US" b="1" smtClean="0">
                <a:solidFill>
                  <a:srgbClr val="8F96AA"/>
                </a:solidFill>
                <a:latin typeface="Franklin Gothic Book"/>
              </a:rPr>
              <a:pPr algn="ctr"/>
              <a:t>‹#›</a:t>
            </a:fld>
            <a:endParaRPr lang="en-US" b="1" dirty="0">
              <a:solidFill>
                <a:srgbClr val="8F96AA"/>
              </a:solidFill>
              <a:latin typeface="Franklin Gothic Book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09794" y="6490138"/>
            <a:ext cx="1512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2F2F2"/>
                </a:solidFill>
                <a:latin typeface="Century Gothic"/>
                <a:cs typeface="Century Gothic"/>
              </a:rPr>
              <a:t>#</a:t>
            </a:r>
            <a:r>
              <a:rPr lang="en-US" sz="1000" dirty="0" err="1">
                <a:solidFill>
                  <a:srgbClr val="F2F2F2"/>
                </a:solidFill>
                <a:latin typeface="Century Gothic"/>
                <a:cs typeface="Century Gothic"/>
              </a:rPr>
              <a:t>ThreatRisk</a:t>
            </a:r>
            <a:endParaRPr lang="en-US" sz="1000" dirty="0">
              <a:solidFill>
                <a:srgbClr val="F2F2F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743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Arial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1000" y="152400"/>
            <a:ext cx="768096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OMG Operational Threat &amp; Risk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Arial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&amp;ehk=8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javascript:%20void(0)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rojects\Threat\website\threat-m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648201"/>
            <a:ext cx="9144000" cy="220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 descr="C:\Users\Cory\Pictures\threatImage\l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18" y="5834570"/>
            <a:ext cx="3800032" cy="10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48000" y="3352800"/>
            <a:ext cx="3048000" cy="14516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http://ts2.mm.bing.net/th?id=HN.607995141331681509&amp;amp;pid=15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67" y="5291758"/>
            <a:ext cx="1140382" cy="11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434914"/>
            <a:ext cx="3145490" cy="870105"/>
          </a:xfrm>
        </p:spPr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Threat &amp; Risk Information Sharing and Analytics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6481" y="3649229"/>
            <a:ext cx="195103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" y="4782030"/>
            <a:ext cx="1877618" cy="62495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0" y="5693790"/>
            <a:ext cx="2723776" cy="53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1" y="6276974"/>
            <a:ext cx="38290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44" y="4781669"/>
            <a:ext cx="2571749" cy="62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26" y="5391081"/>
            <a:ext cx="1462774" cy="68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93" y="4601632"/>
            <a:ext cx="1676400" cy="104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0" y="4798969"/>
            <a:ext cx="891713" cy="49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894" y="4859627"/>
            <a:ext cx="14287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Cory\Pictures\threatImage\nis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00" y="6423594"/>
            <a:ext cx="1246626" cy="4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Cory\Pictures\threatImage\ns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65" y="5315961"/>
            <a:ext cx="1081431" cy="10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2" y="5466825"/>
            <a:ext cx="697385" cy="70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94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52426" y="1463040"/>
            <a:ext cx="3886200" cy="470916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representations (Schema &amp;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data for a purpose using a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data structures (e.g. SQL tables or XML documents) – “facts” about the things in the world from some perspective</a:t>
            </a:r>
          </a:p>
          <a:p>
            <a:r>
              <a:rPr lang="en-US" dirty="0"/>
              <a:t>Conceptual Reference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conception of the world by a group of stakeholders – less purpose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things in the world – so can’t be in models</a:t>
            </a:r>
          </a:p>
          <a:p>
            <a:r>
              <a:rPr lang="en-US" dirty="0"/>
              <a:t>Using abstraction, we can have multiple </a:t>
            </a:r>
            <a:r>
              <a:rPr lang="en-US" dirty="0">
                <a:solidFill>
                  <a:srgbClr val="FF0000"/>
                </a:solidFill>
              </a:rPr>
              <a:t>representations</a:t>
            </a:r>
            <a:r>
              <a:rPr lang="en-US" dirty="0"/>
              <a:t> of facts about the world in different data structures and technologies</a:t>
            </a:r>
          </a:p>
          <a:p>
            <a:r>
              <a:rPr lang="en-US" dirty="0">
                <a:solidFill>
                  <a:srgbClr val="FF0000"/>
                </a:solidFill>
              </a:rPr>
              <a:t>Rules</a:t>
            </a:r>
            <a:r>
              <a:rPr lang="en-US" dirty="0"/>
              <a:t> define how domain concepts can be represented in a particular form – rules can be simple and generic or heavyweight and specific, depending on the representation.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Pivoting Through a Reference Model</a:t>
            </a:r>
          </a:p>
        </p:txBody>
      </p:sp>
      <p:sp>
        <p:nvSpPr>
          <p:cNvPr id="9" name="U-Turn Arrow 8"/>
          <p:cNvSpPr/>
          <p:nvPr/>
        </p:nvSpPr>
        <p:spPr>
          <a:xfrm flipV="1">
            <a:off x="5031988" y="2133600"/>
            <a:ext cx="3505200" cy="3124200"/>
          </a:xfrm>
          <a:prstGeom prst="utur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4536688" y="12954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“Source”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4691876" y="4456771"/>
            <a:ext cx="3845312" cy="1524000"/>
          </a:xfrm>
          <a:prstGeom prst="flowChartAlternateProcess">
            <a:avLst/>
          </a:prstGeom>
          <a:solidFill>
            <a:srgbClr val="FFC00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Conceptual Domain Models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(Models of the world)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4498588" y="3237571"/>
            <a:ext cx="1828800" cy="609600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7070338" y="3409021"/>
            <a:ext cx="1371600" cy="723900"/>
          </a:xfrm>
          <a:prstGeom prst="rightArrow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6830122" y="19812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“Target”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10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256768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752476"/>
            <a:ext cx="8763000" cy="57912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Components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33375" y="838200"/>
            <a:ext cx="5781676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 shared concepts</a:t>
            </a:r>
          </a:p>
          <a:p>
            <a:pPr algn="ctr"/>
            <a:r>
              <a:rPr lang="en-US" dirty="0"/>
              <a:t>(A “lattice of theories”, connected &amp; precise but not monolithic or over-committed)</a:t>
            </a:r>
          </a:p>
          <a:p>
            <a:pPr algn="ctr"/>
            <a:r>
              <a:rPr lang="en-US" dirty="0"/>
              <a:t>E.g. Threat/risk concept library &amp; Conceptual FIBO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95273" y="2206228"/>
            <a:ext cx="5800725" cy="1183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modeling language  - sufficient to represent these concepts for both stakeholder engagement and automated processing. </a:t>
            </a:r>
          </a:p>
          <a:p>
            <a:pPr algn="ctr"/>
            <a:r>
              <a:rPr lang="en-US" dirty="0"/>
              <a:t>E.g. SMIF Language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95273" y="3665934"/>
            <a:ext cx="5800725" cy="1183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language – able to express how specific data structure patterns represent specific conceptual patterns. E.g. SMIF Mapping language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5274" y="5083970"/>
            <a:ext cx="5800725" cy="1240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Mappings to standard, proprietary and internal data structures.</a:t>
            </a:r>
          </a:p>
          <a:p>
            <a:pPr algn="ctr"/>
            <a:r>
              <a:rPr lang="en-US" dirty="0"/>
              <a:t>E.g. Threat/risk mappings to STIX &amp; NIEM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7000" y="1547813"/>
            <a:ext cx="236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Capabilities - implementation frameworks able to support, interpret and leverage the models</a:t>
            </a:r>
          </a:p>
        </p:txBody>
      </p:sp>
    </p:spTree>
    <p:extLst>
      <p:ext uri="{BB962C8B-B14F-4D97-AF65-F5344CB8AC3E}">
        <p14:creationId xmlns:p14="http://schemas.microsoft.com/office/powerpoint/2010/main" val="297618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Capability – Synthesis</a:t>
            </a:r>
          </a:p>
          <a:p>
            <a:pPr lvl="1"/>
            <a:r>
              <a:rPr lang="en-US" dirty="0"/>
              <a:t>Ingest and interpret information and processes from multiple divergent sources</a:t>
            </a:r>
          </a:p>
          <a:p>
            <a:pPr marL="457200" lvl="1" indent="-285750"/>
            <a:r>
              <a:rPr lang="en-US" dirty="0"/>
              <a:t>Situational awareness</a:t>
            </a:r>
          </a:p>
          <a:p>
            <a:pPr marL="457200" lvl="1" indent="-285750"/>
            <a:r>
              <a:rPr lang="en-US" dirty="0"/>
              <a:t>Federated analytics  “Connecting the dots”</a:t>
            </a:r>
          </a:p>
          <a:p>
            <a:pPr marL="457200" lvl="1" indent="-285750"/>
            <a:r>
              <a:rPr lang="en-US" dirty="0"/>
              <a:t>Joint missions and desperate industries</a:t>
            </a:r>
          </a:p>
          <a:p>
            <a:r>
              <a:rPr lang="en-US" dirty="0">
                <a:solidFill>
                  <a:srgbClr val="FFFF00"/>
                </a:solidFill>
              </a:rPr>
              <a:t>Capability – Information Brokerage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information between diverse sources and consumers</a:t>
            </a:r>
          </a:p>
          <a:p>
            <a:r>
              <a:rPr lang="en-US" dirty="0">
                <a:solidFill>
                  <a:srgbClr val="FFFF00"/>
                </a:solidFill>
              </a:rPr>
              <a:t>Capability – Design for interoperability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designing “from scratch”, use conceptual models as the foundation for new systems. This reduces cost and errors while building in interoperability. Leverages MDA model execution.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41840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7457" y="2886266"/>
            <a:ext cx="8439912" cy="1984248"/>
          </a:xfrm>
        </p:spPr>
        <p:txBody>
          <a:bodyPr/>
          <a:lstStyle/>
          <a:p>
            <a:r>
              <a:rPr lang="en-US" dirty="0"/>
              <a:t>Applying SMIF to Operational Threats &amp; Risks</a:t>
            </a:r>
          </a:p>
        </p:txBody>
      </p:sp>
    </p:spTree>
    <p:extLst>
      <p:ext uri="{BB962C8B-B14F-4D97-AF65-F5344CB8AC3E}">
        <p14:creationId xmlns:p14="http://schemas.microsoft.com/office/powerpoint/2010/main" val="10274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505450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IOT &amp;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Critical 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3724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Terrorism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1987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Crime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2503" y="1651631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Cyber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31633" y="1651630"/>
            <a:ext cx="1623060" cy="35147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Natural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Disasters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580" y="2583180"/>
            <a:ext cx="8949690" cy="2674620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Integrating Framework for Threats and Risks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we need is an integrating framework </a:t>
            </a:r>
            <a:r>
              <a:rPr lang="en-US" sz="3200" dirty="0">
                <a:solidFill>
                  <a:srgbClr val="FF0000"/>
                </a:solidFill>
              </a:rPr>
              <a:t>that supports automated data mapping</a:t>
            </a:r>
          </a:p>
        </p:txBody>
      </p:sp>
      <p:sp>
        <p:nvSpPr>
          <p:cNvPr id="2" name="Flowchart: Document 1"/>
          <p:cNvSpPr/>
          <p:nvPr/>
        </p:nvSpPr>
        <p:spPr>
          <a:xfrm>
            <a:off x="36576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18313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400050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577977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19" name="Flowchart: Document 18"/>
          <p:cNvSpPr/>
          <p:nvPr/>
        </p:nvSpPr>
        <p:spPr>
          <a:xfrm>
            <a:off x="7669530" y="2766378"/>
            <a:ext cx="1074420" cy="196564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Sharing &amp;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248" y="5435420"/>
            <a:ext cx="825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 integrating framework that helps us deal with all aspects of a risk or incident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1327" y="5804752"/>
            <a:ext cx="784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federation of risk and threat information sharing and analytics capabilities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399"/>
            <a:ext cx="7680960" cy="1019473"/>
          </a:xfrm>
        </p:spPr>
        <p:txBody>
          <a:bodyPr>
            <a:normAutofit fontScale="90000"/>
          </a:bodyPr>
          <a:lstStyle/>
          <a:p>
            <a:r>
              <a:rPr lang="en-US" dirty="0"/>
              <a:t>Situational awareness across cyber/physical threats and risks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85773" y="2209800"/>
            <a:ext cx="4875445" cy="2819400"/>
          </a:xfrm>
          <a:prstGeom prst="roundRect">
            <a:avLst/>
          </a:prstGeom>
          <a:solidFill>
            <a:srgbClr val="00B05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System Analysis </a:t>
            </a:r>
          </a:p>
          <a:p>
            <a:r>
              <a:rPr lang="en-US" b="1" u="sng" dirty="0"/>
              <a:t>(Design Time)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Assurance</a:t>
            </a:r>
          </a:p>
          <a:p>
            <a:r>
              <a:rPr lang="en-US" dirty="0"/>
              <a:t>System Focus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3305174" y="2209800"/>
            <a:ext cx="5181600" cy="2819400"/>
          </a:xfrm>
          <a:prstGeom prst="round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u="sng" dirty="0"/>
              <a:t>Situational Awareness </a:t>
            </a:r>
          </a:p>
          <a:p>
            <a:pPr algn="r"/>
            <a:r>
              <a:rPr lang="en-US" b="1" u="sng" dirty="0"/>
              <a:t>(Real Time)</a:t>
            </a:r>
          </a:p>
          <a:p>
            <a:pPr algn="r"/>
            <a:r>
              <a:rPr lang="en-US" dirty="0"/>
              <a:t>Threat information sharing</a:t>
            </a:r>
          </a:p>
          <a:p>
            <a:pPr algn="r"/>
            <a:r>
              <a:rPr lang="en-US" dirty="0"/>
              <a:t>Threat information federation</a:t>
            </a:r>
          </a:p>
          <a:p>
            <a:pPr algn="r"/>
            <a:r>
              <a:rPr lang="en-US" dirty="0"/>
              <a:t>Real-time analytics</a:t>
            </a:r>
          </a:p>
          <a:p>
            <a:pPr algn="r"/>
            <a:r>
              <a:rPr lang="en-US" dirty="0"/>
              <a:t>Information focus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5174" y="2728139"/>
            <a:ext cx="190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Externally visible </a:t>
            </a:r>
            <a:r>
              <a:rPr lang="en-US">
                <a:solidFill>
                  <a:srgbClr val="FFFF00"/>
                </a:solidFill>
              </a:rPr>
              <a:t>subsystems 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Attack Vectors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59480" y="1171873"/>
            <a:ext cx="1901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Cyber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4201" y="5143797"/>
            <a:ext cx="26436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Physical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5851" y="4223052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Integrations: UML, UAF,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1236" y="4205467"/>
            <a:ext cx="3009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Integrations: </a:t>
            </a:r>
          </a:p>
          <a:p>
            <a:r>
              <a:rPr lang="en-US" sz="1600" dirty="0"/>
              <a:t>NIEM, STIX, EDXL, OGC, SEI, Etc.</a:t>
            </a:r>
          </a:p>
        </p:txBody>
      </p:sp>
    </p:spTree>
    <p:extLst>
      <p:ext uri="{BB962C8B-B14F-4D97-AF65-F5344CB8AC3E}">
        <p14:creationId xmlns:p14="http://schemas.microsoft.com/office/powerpoint/2010/main" val="354788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Mission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There is a critical need to understand and mitigate threats and risks – to “connect the dots”.</a:t>
            </a:r>
          </a:p>
          <a:p>
            <a:r>
              <a:rPr lang="en-US" dirty="0">
                <a:solidFill>
                  <a:schemeClr val="tx1"/>
                </a:solidFill>
              </a:rPr>
              <a:t>The Landscape of threats is changing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Multiple attack vectors, cyber/physical and other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Advanced threats utilize multiple vulnerabilities</a:t>
            </a:r>
          </a:p>
          <a:p>
            <a:r>
              <a:rPr lang="en-US" dirty="0">
                <a:solidFill>
                  <a:schemeClr val="tx1"/>
                </a:solidFill>
              </a:rPr>
              <a:t>There are multiple communities addressing the same threats</a:t>
            </a:r>
          </a:p>
          <a:p>
            <a:pPr lvl="1"/>
            <a:r>
              <a:rPr lang="en-US" dirty="0"/>
              <a:t>Cyber/physical, emergency management, safety, defense, etc.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 comprehensive consistent semantic framework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Existing systems provide insular treatment of threat/risk relationships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Comprehensive system would allow system-of-systems interoperability (private/private, public/private)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3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Transformation from one information sharing data format to another</a:t>
            </a:r>
          </a:p>
          <a:p>
            <a:pPr lvl="1"/>
            <a:r>
              <a:rPr lang="en-US" sz="2000" dirty="0"/>
              <a:t>Example: STIX Cyber Event to NIEM IEPD</a:t>
            </a:r>
          </a:p>
          <a:p>
            <a:r>
              <a:rPr lang="en-US" sz="2400" dirty="0"/>
              <a:t>Analytics of information federated from multiple sources</a:t>
            </a:r>
          </a:p>
          <a:p>
            <a:pPr lvl="1"/>
            <a:r>
              <a:rPr lang="en-US" sz="2000" dirty="0"/>
              <a:t>Examples: </a:t>
            </a:r>
          </a:p>
          <a:p>
            <a:pPr lvl="2"/>
            <a:r>
              <a:rPr lang="en-US" sz="2000" dirty="0"/>
              <a:t>Fusion center “connects the dots” between a stolen laptop (from NIEM) and a cyber incident (From STIX)</a:t>
            </a:r>
          </a:p>
          <a:p>
            <a:pPr lvl="2"/>
            <a:r>
              <a:rPr lang="en-US" sz="2000" dirty="0"/>
              <a:t>Bio hazard detected by automated  instruments and collaborated by local health care professionals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classes of use cases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0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167618"/>
            <a:ext cx="3869915" cy="500458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Construct a </a:t>
            </a:r>
            <a:r>
              <a:rPr lang="en-US" sz="2000" u="sng" dirty="0"/>
              <a:t>conceptual model </a:t>
            </a:r>
            <a:r>
              <a:rPr lang="en-US" sz="2000" dirty="0"/>
              <a:t>informed by existing schema, research and best practices</a:t>
            </a:r>
          </a:p>
          <a:p>
            <a:pPr lvl="1"/>
            <a:r>
              <a:rPr lang="en-US" sz="1800" dirty="0"/>
              <a:t>This conceptual model is independent of specific data structures, technologies and terminologies</a:t>
            </a:r>
          </a:p>
          <a:p>
            <a:r>
              <a:rPr lang="en-US" sz="2000" dirty="0"/>
              <a:t>Define mapping models between the conceptual model and purpose/technology schema</a:t>
            </a:r>
          </a:p>
          <a:p>
            <a:r>
              <a:rPr lang="en-US" sz="2000" dirty="0"/>
              <a:t>Make both models sufficiently precise that they can drive </a:t>
            </a:r>
            <a:r>
              <a:rPr lang="en-US" sz="2000" dirty="0">
                <a:solidFill>
                  <a:srgbClr val="FF0000"/>
                </a:solidFill>
              </a:rPr>
              <a:t>automated  bridging between any mapped schema</a:t>
            </a:r>
          </a:p>
          <a:p>
            <a:r>
              <a:rPr lang="en-US" sz="2000" dirty="0"/>
              <a:t>The mapping approach complements, rather than competing with, the many exchange formats and technologies. Works with XML, Semantic web and proprietary formats.</a:t>
            </a:r>
          </a:p>
        </p:txBody>
      </p:sp>
      <p:sp>
        <p:nvSpPr>
          <p:cNvPr id="5" name="Oval 4"/>
          <p:cNvSpPr/>
          <p:nvPr/>
        </p:nvSpPr>
        <p:spPr>
          <a:xfrm>
            <a:off x="5013932" y="3213417"/>
            <a:ext cx="28117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Model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111716" y="1996123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264116" y="2148523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Cyber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4736691" y="4834572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Criminal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4889091" y="4986972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Criminal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7155152" y="4864735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7307552" y="5017135"/>
            <a:ext cx="134493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5745452" y="1365566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5897852" y="1517966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Terrorism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7456142" y="2005647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Cyber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608542" y="2158047"/>
            <a:ext cx="1257300" cy="651510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Disasters</a:t>
            </a:r>
          </a:p>
        </p:txBody>
      </p:sp>
      <p:sp>
        <p:nvSpPr>
          <p:cNvPr id="17" name="Left-Right Arrow 16"/>
          <p:cNvSpPr/>
          <p:nvPr/>
        </p:nvSpPr>
        <p:spPr>
          <a:xfrm rot="18151234">
            <a:off x="5146267" y="418458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18" name="Left-Right Arrow 17"/>
          <p:cNvSpPr/>
          <p:nvPr/>
        </p:nvSpPr>
        <p:spPr>
          <a:xfrm rot="5400000">
            <a:off x="5949286" y="229711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19" name="Left-Right Arrow 18"/>
          <p:cNvSpPr/>
          <p:nvPr/>
        </p:nvSpPr>
        <p:spPr>
          <a:xfrm rot="1881944">
            <a:off x="4754710" y="2797728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20" name="Left-Right Arrow 19"/>
          <p:cNvSpPr/>
          <p:nvPr/>
        </p:nvSpPr>
        <p:spPr>
          <a:xfrm rot="18581492">
            <a:off x="6915122" y="2723832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21" name="Left-Right Arrow 20"/>
          <p:cNvSpPr/>
          <p:nvPr/>
        </p:nvSpPr>
        <p:spPr>
          <a:xfrm rot="3264445">
            <a:off x="6806537" y="4191438"/>
            <a:ext cx="1299209" cy="720090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Map/Bridge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3053" y="798286"/>
            <a:ext cx="259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O(N) vs. O(N^2)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2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Arrow Callout 21"/>
          <p:cNvSpPr/>
          <p:nvPr/>
        </p:nvSpPr>
        <p:spPr>
          <a:xfrm>
            <a:off x="343018" y="1324352"/>
            <a:ext cx="5498372" cy="3054727"/>
          </a:xfrm>
          <a:prstGeom prst="rightArrowCallout">
            <a:avLst>
              <a:gd name="adj1" fmla="val 25000"/>
              <a:gd name="adj2" fmla="val 29536"/>
              <a:gd name="adj3" fmla="val 13042"/>
              <a:gd name="adj4" fmla="val 84962"/>
            </a:avLst>
          </a:prstGeom>
          <a:solidFill>
            <a:srgbClr val="2650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C:\Users\Cory\AppData\Local\Microsoft\Windows\Temporary Internet Files\Content.IE5\8HTUHAU1\puzzl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0" y="1310996"/>
            <a:ext cx="4663148" cy="37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329" y="141027"/>
            <a:ext cx="8229600" cy="1143000"/>
          </a:xfrm>
        </p:spPr>
        <p:txBody>
          <a:bodyPr/>
          <a:lstStyle/>
          <a:p>
            <a:r>
              <a:rPr lang="en-US" dirty="0"/>
              <a:t>Conceptual Model Inputs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05" y="1940034"/>
            <a:ext cx="2943225" cy="176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634429" y="14686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NIEM</a:t>
            </a:r>
          </a:p>
          <a:p>
            <a:pPr algn="ctr"/>
            <a:r>
              <a:rPr lang="en-US" sz="1600" dirty="0"/>
              <a:t>(General)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634429" y="2432015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STIX</a:t>
            </a:r>
          </a:p>
          <a:p>
            <a:pPr algn="ctr"/>
            <a:r>
              <a:rPr lang="en-US" sz="1600" dirty="0"/>
              <a:t>(Cyber)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2070206" y="2424193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OGC</a:t>
            </a:r>
          </a:p>
          <a:p>
            <a:pPr algn="ctr"/>
            <a:r>
              <a:rPr lang="en-US" sz="1600" dirty="0"/>
              <a:t>(Geo)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2070206" y="1457185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KDM</a:t>
            </a:r>
          </a:p>
          <a:p>
            <a:pPr algn="ctr"/>
            <a:r>
              <a:rPr lang="en-US" sz="1600" dirty="0"/>
              <a:t>(Risk)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070206" y="33519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SEI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(Safety)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3463755" y="2400404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EDXL</a:t>
            </a:r>
          </a:p>
          <a:p>
            <a:pPr algn="ctr"/>
            <a:r>
              <a:rPr lang="en-US" dirty="0"/>
              <a:t>(Emergency)</a:t>
            </a:r>
          </a:p>
        </p:txBody>
      </p:sp>
      <p:sp>
        <p:nvSpPr>
          <p:cNvPr id="12" name="Flowchart: Document 11"/>
          <p:cNvSpPr/>
          <p:nvPr/>
        </p:nvSpPr>
        <p:spPr>
          <a:xfrm>
            <a:off x="634429" y="3351918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FIBO (Finance)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6843" y="1324352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Conceptual Model</a:t>
            </a:r>
          </a:p>
        </p:txBody>
      </p:sp>
      <p:sp>
        <p:nvSpPr>
          <p:cNvPr id="49" name="Flowchart: Document 48"/>
          <p:cNvSpPr/>
          <p:nvPr/>
        </p:nvSpPr>
        <p:spPr>
          <a:xfrm>
            <a:off x="3463755" y="1450568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NIST Framework</a:t>
            </a:r>
          </a:p>
        </p:txBody>
      </p:sp>
      <p:sp>
        <p:nvSpPr>
          <p:cNvPr id="50" name="Flowchart: Document 49"/>
          <p:cNvSpPr/>
          <p:nvPr/>
        </p:nvSpPr>
        <p:spPr>
          <a:xfrm>
            <a:off x="3451249" y="3300644"/>
            <a:ext cx="1451493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 OES</a:t>
            </a:r>
          </a:p>
          <a:p>
            <a:pPr algn="ctr"/>
            <a:r>
              <a:rPr lang="en-US" dirty="0"/>
              <a:t>(Health)</a:t>
            </a:r>
          </a:p>
        </p:txBody>
      </p:sp>
      <p:sp>
        <p:nvSpPr>
          <p:cNvPr id="51" name="Flowchart: Document 50"/>
          <p:cNvSpPr/>
          <p:nvPr/>
        </p:nvSpPr>
        <p:spPr>
          <a:xfrm>
            <a:off x="634429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</a:t>
            </a:r>
          </a:p>
          <a:p>
            <a:pPr algn="ctr"/>
            <a:r>
              <a:rPr lang="en-US" dirty="0"/>
              <a:t>(Risk)</a:t>
            </a:r>
          </a:p>
        </p:txBody>
      </p:sp>
      <p:sp>
        <p:nvSpPr>
          <p:cNvPr id="52" name="Flowchart: Document 51"/>
          <p:cNvSpPr/>
          <p:nvPr/>
        </p:nvSpPr>
        <p:spPr>
          <a:xfrm>
            <a:off x="2076964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ISO</a:t>
            </a:r>
          </a:p>
          <a:p>
            <a:pPr algn="ctr"/>
            <a:r>
              <a:rPr lang="en-US" dirty="0"/>
              <a:t>(Units)</a:t>
            </a:r>
          </a:p>
        </p:txBody>
      </p:sp>
      <p:sp>
        <p:nvSpPr>
          <p:cNvPr id="53" name="Flowchart: Document 52"/>
          <p:cNvSpPr/>
          <p:nvPr/>
        </p:nvSpPr>
        <p:spPr>
          <a:xfrm>
            <a:off x="3567395" y="4267200"/>
            <a:ext cx="1219200" cy="609600"/>
          </a:xfrm>
          <a:prstGeom prst="flowChartDocumen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RMS</a:t>
            </a:r>
          </a:p>
          <a:p>
            <a:pPr algn="ctr"/>
            <a:r>
              <a:rPr lang="en-US" dirty="0"/>
              <a:t>(Custody)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7402" y="5383306"/>
            <a:ext cx="4804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is still more to do to fully integrate the above and we anticipate more inputs and use cases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4493" y="3703815"/>
            <a:ext cx="1752600" cy="2342879"/>
            <a:chOff x="6564493" y="3703815"/>
            <a:chExt cx="1752600" cy="2342879"/>
          </a:xfrm>
        </p:grpSpPr>
        <p:sp>
          <p:nvSpPr>
            <p:cNvPr id="3" name="Down Arrow Callout 2"/>
            <p:cNvSpPr/>
            <p:nvPr/>
          </p:nvSpPr>
          <p:spPr>
            <a:xfrm>
              <a:off x="6678793" y="3703815"/>
              <a:ext cx="1524000" cy="1143882"/>
            </a:xfrm>
            <a:prstGeom prst="downArrowCallou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</a:t>
              </a:r>
            </a:p>
          </p:txBody>
        </p:sp>
        <p:sp>
          <p:nvSpPr>
            <p:cNvPr id="15" name="Flowchart: Multidocument 14"/>
            <p:cNvSpPr/>
            <p:nvPr/>
          </p:nvSpPr>
          <p:spPr>
            <a:xfrm>
              <a:off x="6564493" y="4876800"/>
              <a:ext cx="1752600" cy="1169894"/>
            </a:xfrm>
            <a:prstGeom prst="flowChartMultidocumen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STIX, NIEM, EDXL, Others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focus of our current methods, funding and standards has been the definition, development, security, deployment and operation of </a:t>
            </a:r>
            <a:r>
              <a:rPr lang="en-US" dirty="0">
                <a:solidFill>
                  <a:srgbClr val="FF0000"/>
                </a:solidFill>
              </a:rPr>
              <a:t>systems</a:t>
            </a:r>
            <a:r>
              <a:rPr lang="en-US" dirty="0"/>
              <a:t>.</a:t>
            </a:r>
          </a:p>
          <a:p>
            <a:r>
              <a:rPr lang="en-US" dirty="0"/>
              <a:t>Scope, requirements and success are all with respect to 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.</a:t>
            </a:r>
          </a:p>
          <a:p>
            <a:r>
              <a:rPr lang="en-US" dirty="0"/>
              <a:t>Vocabulary, concepts, data, processes and behavior are all with respect to 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is designed.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is secured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as the bullseye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pic>
        <p:nvPicPr>
          <p:cNvPr id="6" name="Picture 5" descr="Networking &lt;strong&gt;Bullseye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3" y="1471832"/>
            <a:ext cx="4031957" cy="30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3904" y="5382244"/>
            <a:ext cx="723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systems are, of course, crucially important – but not the only concern</a:t>
            </a:r>
          </a:p>
        </p:txBody>
      </p:sp>
    </p:spTree>
    <p:extLst>
      <p:ext uri="{BB962C8B-B14F-4D97-AF65-F5344CB8AC3E}">
        <p14:creationId xmlns:p14="http://schemas.microsoft.com/office/powerpoint/2010/main" val="57821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838200"/>
          </a:xfrm>
        </p:spPr>
        <p:txBody>
          <a:bodyPr/>
          <a:lstStyle/>
          <a:p>
            <a:r>
              <a:rPr lang="en-US" dirty="0"/>
              <a:t>Conceptual Model </a:t>
            </a:r>
            <a:r>
              <a:rPr lang="en-US" u="sng" dirty="0"/>
              <a:t>Packages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2851484" y="1098508"/>
            <a:ext cx="2362200" cy="5381375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Generic Concepts</a:t>
            </a:r>
          </a:p>
          <a:p>
            <a:r>
              <a:rPr lang="en-US" dirty="0"/>
              <a:t>Organizations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Persons</a:t>
            </a:r>
          </a:p>
          <a:p>
            <a:r>
              <a:rPr lang="en-US" dirty="0"/>
              <a:t>Physical Entities</a:t>
            </a:r>
          </a:p>
          <a:p>
            <a:r>
              <a:rPr lang="en-US" dirty="0"/>
              <a:t>Places</a:t>
            </a:r>
          </a:p>
          <a:p>
            <a:r>
              <a:rPr lang="en-US" dirty="0"/>
              <a:t>Policies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Quantities and Units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Responsible Performers</a:t>
            </a:r>
          </a:p>
          <a:p>
            <a:r>
              <a:rPr lang="en-US" dirty="0"/>
              <a:t>Rules</a:t>
            </a:r>
          </a:p>
          <a:p>
            <a:r>
              <a:rPr lang="en-US" dirty="0"/>
              <a:t>Situations</a:t>
            </a:r>
          </a:p>
          <a:p>
            <a:r>
              <a:rPr lang="en-US" dirty="0"/>
              <a:t>Time and Temporality</a:t>
            </a:r>
          </a:p>
          <a:p>
            <a:r>
              <a:rPr lang="en-US" dirty="0"/>
              <a:t>Vendors and Producers</a:t>
            </a:r>
          </a:p>
          <a:p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>
          <a:xfrm>
            <a:off x="5410200" y="1098508"/>
            <a:ext cx="2743200" cy="4648200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Threat and Risk Specific Concepts</a:t>
            </a:r>
          </a:p>
          <a:p>
            <a:r>
              <a:rPr lang="en-US" dirty="0"/>
              <a:t>Attack/Defense Trees</a:t>
            </a:r>
          </a:p>
          <a:p>
            <a:r>
              <a:rPr lang="en-US" dirty="0"/>
              <a:t>Campaigns</a:t>
            </a:r>
          </a:p>
          <a:p>
            <a:r>
              <a:rPr lang="en-US" dirty="0"/>
              <a:t>Danger</a:t>
            </a:r>
          </a:p>
          <a:p>
            <a:r>
              <a:rPr lang="en-US" dirty="0"/>
              <a:t>Danger Categories</a:t>
            </a:r>
          </a:p>
          <a:p>
            <a:r>
              <a:rPr lang="en-US" dirty="0"/>
              <a:t>Danger Sources</a:t>
            </a:r>
          </a:p>
          <a:p>
            <a:r>
              <a:rPr lang="en-US" dirty="0"/>
              <a:t>Incidents and Failures</a:t>
            </a:r>
          </a:p>
          <a:p>
            <a:r>
              <a:rPr lang="en-US" dirty="0"/>
              <a:t>Indicators</a:t>
            </a:r>
          </a:p>
          <a:p>
            <a:r>
              <a:rPr lang="en-US" dirty="0"/>
              <a:t>Risk</a:t>
            </a:r>
          </a:p>
          <a:p>
            <a:r>
              <a:rPr lang="en-US" dirty="0"/>
              <a:t>Risk Treatment</a:t>
            </a:r>
          </a:p>
          <a:p>
            <a:r>
              <a:rPr lang="en-US" dirty="0"/>
              <a:t>Threat Actors</a:t>
            </a:r>
          </a:p>
          <a:p>
            <a:r>
              <a:rPr lang="en-US" dirty="0"/>
              <a:t>Undesirable Situations</a:t>
            </a:r>
          </a:p>
          <a:p>
            <a:r>
              <a:rPr lang="en-US" dirty="0"/>
              <a:t>Vulnerabilities</a:t>
            </a:r>
          </a:p>
          <a:p>
            <a:r>
              <a:rPr lang="en-US" dirty="0"/>
              <a:t>Weapons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20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3"/>
          </p:nvPr>
        </p:nvSpPr>
        <p:spPr>
          <a:xfrm>
            <a:off x="560973" y="1090863"/>
            <a:ext cx="2290511" cy="5538537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>
                <a:solidFill>
                  <a:srgbClr val="FFFF00"/>
                </a:solidFill>
              </a:rPr>
              <a:t>Generic Concepts</a:t>
            </a:r>
          </a:p>
          <a:p>
            <a:r>
              <a:rPr lang="en-US" dirty="0"/>
              <a:t>Abilities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Assessment</a:t>
            </a:r>
          </a:p>
          <a:p>
            <a:r>
              <a:rPr lang="en-US" dirty="0"/>
              <a:t>Contact Information</a:t>
            </a:r>
          </a:p>
          <a:p>
            <a:r>
              <a:rPr lang="en-US" dirty="0"/>
              <a:t>Containment</a:t>
            </a:r>
          </a:p>
          <a:p>
            <a:r>
              <a:rPr lang="en-US" dirty="0"/>
              <a:t>Control</a:t>
            </a:r>
          </a:p>
          <a:p>
            <a:r>
              <a:rPr lang="en-US" dirty="0"/>
              <a:t>Credentials</a:t>
            </a:r>
          </a:p>
          <a:p>
            <a:r>
              <a:rPr lang="en-US" dirty="0"/>
              <a:t>Cyber</a:t>
            </a:r>
          </a:p>
          <a:p>
            <a:r>
              <a:rPr lang="en-US" dirty="0"/>
              <a:t>Enterprise</a:t>
            </a:r>
          </a:p>
          <a:p>
            <a:r>
              <a:rPr lang="en-US" dirty="0"/>
              <a:t>Entities</a:t>
            </a:r>
          </a:p>
          <a:p>
            <a:r>
              <a:rPr lang="en-US" dirty="0"/>
              <a:t>Events and Activities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Intent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74848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 Defense Tree Example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869730"/>
            <a:ext cx="8686800" cy="5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 Supporting Attack/Defense Scenarios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mapped to concepts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705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61560">
            <a:off x="6705600" y="1624133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the data - not what a user would see!</a:t>
            </a:r>
          </a:p>
        </p:txBody>
      </p:sp>
    </p:spTree>
    <p:extLst>
      <p:ext uri="{BB962C8B-B14F-4D97-AF65-F5344CB8AC3E}">
        <p14:creationId xmlns:p14="http://schemas.microsoft.com/office/powerpoint/2010/main" val="93451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may capabilities based on OTR look like?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to capabilities</a:t>
            </a:r>
          </a:p>
        </p:txBody>
      </p:sp>
    </p:spTree>
    <p:extLst>
      <p:ext uri="{BB962C8B-B14F-4D97-AF65-F5344CB8AC3E}">
        <p14:creationId xmlns:p14="http://schemas.microsoft.com/office/powerpoint/2010/main" val="552761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to Intelligence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45" y="685800"/>
            <a:ext cx="6477000" cy="58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25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6200000">
            <a:off x="976149" y="1842738"/>
            <a:ext cx="1400503" cy="609601"/>
          </a:xfrm>
          <a:prstGeom prst="rect">
            <a:avLst/>
          </a:prstGeom>
          <a:solidFill>
            <a:srgbClr val="426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Stakeholder Intelligence</a:t>
            </a:r>
          </a:p>
        </p:txBody>
      </p:sp>
    </p:spTree>
    <p:extLst>
      <p:ext uri="{BB962C8B-B14F-4D97-AF65-F5344CB8AC3E}">
        <p14:creationId xmlns:p14="http://schemas.microsoft.com/office/powerpoint/2010/main" val="190550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17"/>
          <p:cNvSpPr/>
          <p:nvPr/>
        </p:nvSpPr>
        <p:spPr>
          <a:xfrm rot="20287707">
            <a:off x="3374822" y="3806567"/>
            <a:ext cx="419100" cy="7561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7472904">
            <a:off x="2673835" y="4290153"/>
            <a:ext cx="419100" cy="9163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525550">
            <a:off x="4837240" y="3759253"/>
            <a:ext cx="419100" cy="81265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4307266">
            <a:off x="5650110" y="4077795"/>
            <a:ext cx="419100" cy="114867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Primary Use Cases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1676400"/>
            <a:ext cx="2057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Threat / Risk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Broker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33400" y="1524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1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533400" y="2286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2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6400800" y="1524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3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400800" y="2286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4</a:t>
            </a:r>
          </a:p>
        </p:txBody>
      </p:sp>
      <p:sp>
        <p:nvSpPr>
          <p:cNvPr id="9" name="Left-Right Arrow 8"/>
          <p:cNvSpPr/>
          <p:nvPr/>
        </p:nvSpPr>
        <p:spPr>
          <a:xfrm rot="726787">
            <a:off x="2240867" y="1676403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 rot="726787">
            <a:off x="5305901" y="2237331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20811702">
            <a:off x="2242107" y="2249855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811702">
            <a:off x="5304662" y="1684971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95403" y="4459184"/>
            <a:ext cx="2057400" cy="1143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Threat / Risk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Federation / Analytics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762000" y="4154384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1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628900" y="3348841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2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4572000" y="3348841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3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6400801" y="4180113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4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079420" y="5602184"/>
            <a:ext cx="571500" cy="417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/>
          <p:cNvSpPr/>
          <p:nvPr/>
        </p:nvSpPr>
        <p:spPr>
          <a:xfrm>
            <a:off x="3276600" y="6033652"/>
            <a:ext cx="2095500" cy="748147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Knowledge</a:t>
            </a:r>
          </a:p>
        </p:txBody>
      </p:sp>
    </p:spTree>
    <p:extLst>
      <p:ext uri="{BB962C8B-B14F-4D97-AF65-F5344CB8AC3E}">
        <p14:creationId xmlns:p14="http://schemas.microsoft.com/office/powerpoint/2010/main" val="3991976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Federation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ttp://www.ex-astris-scientia.org/gallery/other/ufp-emblem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724400"/>
            <a:ext cx="22955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ts3.mm.bing.net/th?id=HN.607989931651828386&amp;pid=15.1&amp;H=120&amp;W=160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48237"/>
            <a:ext cx="198564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3401" y="1447800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Federated repository of facts from all sources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Read and write data in a variety of formats and map the data into a data graph repository based on the conceptual models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Federate data from multiple sources such that new facts can be determined though matching entities and advanced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Apply rules to infer new information and map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50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lowchart: Process 90"/>
          <p:cNvSpPr/>
          <p:nvPr/>
        </p:nvSpPr>
        <p:spPr>
          <a:xfrm>
            <a:off x="1943100" y="4798581"/>
            <a:ext cx="1295400" cy="112176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Trusted Space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1943100" y="1532955"/>
            <a:ext cx="1295400" cy="1984942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Trusted Space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900" y="1158873"/>
            <a:ext cx="1854200" cy="259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Provider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5909" y="1926875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5909" y="2631725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SQL DBMS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8499" y="1158873"/>
            <a:ext cx="3286991" cy="288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Provider’s Gateway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81300" y="1926875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81300" y="2641596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SQL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10262" y="2794146"/>
            <a:ext cx="1326144" cy="7237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NIEM/Global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54862" y="2854397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GANG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10262" y="1625251"/>
            <a:ext cx="1334694" cy="5286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Web Browser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>
            <a:stCxn id="6" idx="3"/>
            <a:endCxn id="9" idx="1"/>
          </p:cNvCxnSpPr>
          <p:nvPr/>
        </p:nvCxnSpPr>
        <p:spPr>
          <a:xfrm>
            <a:off x="2175266" y="2203100"/>
            <a:ext cx="606034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  <a:endCxn id="10" idx="1"/>
          </p:cNvCxnSpPr>
          <p:nvPr/>
        </p:nvCxnSpPr>
        <p:spPr>
          <a:xfrm>
            <a:off x="2175266" y="2907950"/>
            <a:ext cx="606034" cy="9871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095734" y="2031034"/>
            <a:ext cx="1130300" cy="4394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Federation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Engine</a:t>
            </a:r>
          </a:p>
        </p:txBody>
      </p:sp>
      <p:cxnSp>
        <p:nvCxnSpPr>
          <p:cNvPr id="21" name="Straight Connector 20"/>
          <p:cNvCxnSpPr>
            <a:stCxn id="9" idx="3"/>
            <a:endCxn id="112" idx="1"/>
          </p:cNvCxnSpPr>
          <p:nvPr/>
        </p:nvCxnSpPr>
        <p:spPr>
          <a:xfrm>
            <a:off x="3911600" y="2203100"/>
            <a:ext cx="184134" cy="467374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3"/>
            <a:endCxn id="112" idx="1"/>
          </p:cNvCxnSpPr>
          <p:nvPr/>
        </p:nvCxnSpPr>
        <p:spPr>
          <a:xfrm flipV="1">
            <a:off x="3911600" y="2670474"/>
            <a:ext cx="184134" cy="247347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2" idx="3"/>
            <a:endCxn id="11" idx="1"/>
          </p:cNvCxnSpPr>
          <p:nvPr/>
        </p:nvCxnSpPr>
        <p:spPr>
          <a:xfrm>
            <a:off x="5226034" y="2670474"/>
            <a:ext cx="184228" cy="48554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2" idx="3"/>
            <a:endCxn id="14" idx="1"/>
          </p:cNvCxnSpPr>
          <p:nvPr/>
        </p:nvCxnSpPr>
        <p:spPr>
          <a:xfrm flipV="1">
            <a:off x="5226034" y="1889569"/>
            <a:ext cx="184228" cy="7809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88900" y="4421180"/>
            <a:ext cx="1854200" cy="1682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Consumer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65908" y="5163111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CSV File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Exchange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238500" y="4183052"/>
            <a:ext cx="3286990" cy="254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Consumer’s Gateway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2781300" y="5172773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CSV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410262" y="4683043"/>
            <a:ext cx="1326144" cy="15125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NIEM/Global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42162" y="4836088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GANG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cxnSp>
        <p:nvCxnSpPr>
          <p:cNvPr id="61" name="Straight Connector 60"/>
          <p:cNvCxnSpPr>
            <a:stCxn id="53" idx="3"/>
            <a:endCxn id="56" idx="1"/>
          </p:cNvCxnSpPr>
          <p:nvPr/>
        </p:nvCxnSpPr>
        <p:spPr>
          <a:xfrm>
            <a:off x="2175265" y="5439336"/>
            <a:ext cx="606035" cy="966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36" idx="1"/>
          </p:cNvCxnSpPr>
          <p:nvPr/>
        </p:nvCxnSpPr>
        <p:spPr>
          <a:xfrm>
            <a:off x="3911600" y="5332679"/>
            <a:ext cx="184134" cy="7548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36" idx="3"/>
          </p:cNvCxnSpPr>
          <p:nvPr/>
        </p:nvCxnSpPr>
        <p:spPr>
          <a:xfrm flipV="1">
            <a:off x="5226034" y="5323017"/>
            <a:ext cx="184228" cy="85147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" idx="3"/>
            <a:endCxn id="59" idx="3"/>
          </p:cNvCxnSpPr>
          <p:nvPr/>
        </p:nvCxnSpPr>
        <p:spPr>
          <a:xfrm flipH="1">
            <a:off x="7520662" y="3156021"/>
            <a:ext cx="12700" cy="1981691"/>
          </a:xfrm>
          <a:prstGeom prst="curvedConnector3">
            <a:avLst>
              <a:gd name="adj1" fmla="val -9000000"/>
            </a:avLst>
          </a:prstGeom>
          <a:ln w="4445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33362" y="3691815"/>
            <a:ext cx="1065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GANG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Exchange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72508" y="2049212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Online User</a:t>
            </a:r>
          </a:p>
        </p:txBody>
      </p:sp>
      <p:sp>
        <p:nvSpPr>
          <p:cNvPr id="1024" name="Title 1023"/>
          <p:cNvSpPr>
            <a:spLocks noGrp="1"/>
          </p:cNvSpPr>
          <p:nvPr>
            <p:ph type="title"/>
          </p:nvPr>
        </p:nvSpPr>
        <p:spPr>
          <a:xfrm>
            <a:off x="438150" y="15873"/>
            <a:ext cx="8229600" cy="746127"/>
          </a:xfrm>
        </p:spPr>
        <p:txBody>
          <a:bodyPr>
            <a:normAutofit/>
          </a:bodyPr>
          <a:lstStyle/>
          <a:p>
            <a:r>
              <a:rPr lang="en-US" dirty="0"/>
              <a:t>Example Gateway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095734" y="2871214"/>
            <a:ext cx="1130300" cy="3408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4095734" y="2470449"/>
            <a:ext cx="1130300" cy="4000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4095734" y="5608904"/>
            <a:ext cx="1130300" cy="3408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4095734" y="5208139"/>
            <a:ext cx="1130300" cy="4000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98" name="Flowchart: Terminator 97"/>
          <p:cNvSpPr/>
          <p:nvPr/>
        </p:nvSpPr>
        <p:spPr>
          <a:xfrm rot="16200000">
            <a:off x="-191463" y="2374900"/>
            <a:ext cx="1144930" cy="457198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GANG Data</a:t>
            </a:r>
          </a:p>
        </p:txBody>
      </p:sp>
      <p:sp>
        <p:nvSpPr>
          <p:cNvPr id="140" name="Flowchart: Terminator 139"/>
          <p:cNvSpPr/>
          <p:nvPr/>
        </p:nvSpPr>
        <p:spPr>
          <a:xfrm rot="16200000">
            <a:off x="-191463" y="5142447"/>
            <a:ext cx="1144930" cy="457198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Criminal Data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6642162" y="5524483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NLET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5410262" y="2218166"/>
            <a:ext cx="1334694" cy="454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Inerpol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2" name="Straight Connector 161"/>
          <p:cNvCxnSpPr>
            <a:endCxn id="159" idx="1"/>
          </p:cNvCxnSpPr>
          <p:nvPr/>
        </p:nvCxnSpPr>
        <p:spPr>
          <a:xfrm flipV="1">
            <a:off x="5226034" y="2445178"/>
            <a:ext cx="184228" cy="22701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Callout 126"/>
          <p:cNvSpPr/>
          <p:nvPr/>
        </p:nvSpPr>
        <p:spPr>
          <a:xfrm>
            <a:off x="7289208" y="2427165"/>
            <a:ext cx="973128" cy="256008"/>
          </a:xfrm>
          <a:prstGeom prst="cloudCallout">
            <a:avLst>
              <a:gd name="adj1" fmla="val -104683"/>
              <a:gd name="adj2" fmla="val -55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others</a:t>
            </a:r>
          </a:p>
        </p:txBody>
      </p:sp>
      <p:sp>
        <p:nvSpPr>
          <p:cNvPr id="167" name="Cloud Callout 166"/>
          <p:cNvSpPr/>
          <p:nvPr/>
        </p:nvSpPr>
        <p:spPr>
          <a:xfrm>
            <a:off x="7775772" y="5792343"/>
            <a:ext cx="973128" cy="256008"/>
          </a:xfrm>
          <a:prstGeom prst="cloudCallout">
            <a:avLst>
              <a:gd name="adj1" fmla="val -74785"/>
              <a:gd name="adj2" fmla="val -33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others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1000" y="6515012"/>
            <a:ext cx="1466850" cy="247650"/>
          </a:xfrm>
        </p:spPr>
        <p:txBody>
          <a:bodyPr/>
          <a:lstStyle/>
          <a:p>
            <a:fld id="{1D656618-A1C2-4A19-A5CD-EFC2445E244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095734" y="4768724"/>
            <a:ext cx="1130300" cy="4394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Federation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4" name="Up Arrow Callout 3"/>
          <p:cNvSpPr/>
          <p:nvPr/>
        </p:nvSpPr>
        <p:spPr>
          <a:xfrm>
            <a:off x="4003667" y="3233099"/>
            <a:ext cx="1314481" cy="695326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54" name="Up Arrow Callout 53"/>
          <p:cNvSpPr/>
          <p:nvPr/>
        </p:nvSpPr>
        <p:spPr>
          <a:xfrm>
            <a:off x="4003643" y="5943511"/>
            <a:ext cx="1314481" cy="695326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51" name="Picture 2" descr="D:\Projects\Threat\website\maninfotunn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67" y="645603"/>
            <a:ext cx="1752600" cy="16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Curved Connector 78"/>
          <p:cNvCxnSpPr>
            <a:stCxn id="14" idx="3"/>
          </p:cNvCxnSpPr>
          <p:nvPr/>
        </p:nvCxnSpPr>
        <p:spPr>
          <a:xfrm flipV="1">
            <a:off x="6744956" y="1625251"/>
            <a:ext cx="940806" cy="264318"/>
          </a:xfrm>
          <a:prstGeom prst="curvedConnector3">
            <a:avLst>
              <a:gd name="adj1" fmla="val 50000"/>
            </a:avLst>
          </a:prstGeom>
          <a:ln w="4445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0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Semantic information mapping and integration is core</a:t>
            </a:r>
          </a:p>
          <a:p>
            <a:pPr lvl="1"/>
            <a:r>
              <a:rPr lang="en-US" dirty="0"/>
              <a:t>Library of concepts</a:t>
            </a:r>
          </a:p>
          <a:p>
            <a:pPr lvl="1"/>
            <a:r>
              <a:rPr lang="en-US" dirty="0"/>
              <a:t>Mapping technologies</a:t>
            </a:r>
          </a:p>
          <a:p>
            <a:pPr lvl="1"/>
            <a:r>
              <a:rPr lang="en-US" dirty="0"/>
              <a:t>Enhanced graph DB</a:t>
            </a:r>
          </a:p>
          <a:p>
            <a:pPr lvl="1"/>
            <a:r>
              <a:rPr lang="en-US" dirty="0"/>
              <a:t>Rule based</a:t>
            </a:r>
          </a:p>
          <a:p>
            <a:r>
              <a:rPr lang="en-US" dirty="0"/>
              <a:t>For brokering</a:t>
            </a:r>
          </a:p>
          <a:p>
            <a:pPr lvl="1"/>
            <a:r>
              <a:rPr lang="en-US" dirty="0"/>
              <a:t>Secure endpoint “plugins” for multiple protocols</a:t>
            </a:r>
          </a:p>
          <a:p>
            <a:pPr lvl="2"/>
            <a:r>
              <a:rPr lang="en-US" dirty="0"/>
              <a:t>STIX/TAXII, NIEM/GRA, HL7,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Must be hardened and adaptable</a:t>
            </a:r>
          </a:p>
          <a:p>
            <a:r>
              <a:rPr lang="en-US" dirty="0"/>
              <a:t>Leverages and uses Analytics Engines</a:t>
            </a:r>
          </a:p>
          <a:p>
            <a:pPr lvl="1"/>
            <a:r>
              <a:rPr lang="en-US" dirty="0"/>
              <a:t>Primarily a “read only” from multiple sources</a:t>
            </a:r>
          </a:p>
          <a:p>
            <a:pPr lvl="1"/>
            <a:r>
              <a:rPr lang="en-US" dirty="0"/>
              <a:t>Requires entity extraction</a:t>
            </a:r>
          </a:p>
          <a:p>
            <a:pPr lvl="1"/>
            <a:r>
              <a:rPr lang="en-US" dirty="0"/>
              <a:t>Need analytics &amp; Visualization engines: Buy/Partner /Build</a:t>
            </a:r>
          </a:p>
          <a:p>
            <a:pPr lvl="1"/>
            <a:r>
              <a:rPr lang="en-US" dirty="0"/>
              <a:t>Capabilities “plug in”</a:t>
            </a:r>
          </a:p>
          <a:p>
            <a:r>
              <a:rPr lang="en-US" dirty="0"/>
              <a:t>Combination of open source and proprietary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Operational Threat &amp; Risk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leverage</a:t>
            </a:r>
          </a:p>
        </p:txBody>
      </p:sp>
    </p:spTree>
    <p:extLst>
      <p:ext uri="{BB962C8B-B14F-4D97-AF65-F5344CB8AC3E}">
        <p14:creationId xmlns:p14="http://schemas.microsoft.com/office/powerpoint/2010/main" val="271060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4"/>
          </p:nvPr>
        </p:nvSpPr>
        <p:spPr>
          <a:xfrm>
            <a:off x="5329809" y="1411605"/>
            <a:ext cx="3886200" cy="428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problem is less building systems, it is the interoperability and interdependence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missions</a:t>
            </a:r>
          </a:p>
          <a:p>
            <a:r>
              <a:rPr lang="en-US" dirty="0"/>
              <a:t>The methods, processes and standards developed for system building, are not serving us well for this new reality.</a:t>
            </a:r>
          </a:p>
          <a:p>
            <a:r>
              <a:rPr lang="en-US" dirty="0"/>
              <a:t>But the information, processes and content in “other systems” are critical for each systems mission.</a:t>
            </a:r>
          </a:p>
          <a:p>
            <a:r>
              <a:rPr lang="en-US" dirty="0">
                <a:solidFill>
                  <a:srgbClr val="FFFF00"/>
                </a:solidFill>
              </a:rPr>
              <a:t>Our new reality is the white space between systems – how they work together</a:t>
            </a:r>
          </a:p>
          <a:p>
            <a:r>
              <a:rPr lang="en-US" dirty="0"/>
              <a:t>	Examples: FIBO, Threat/Risk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reality today is thousands of systems, interdependent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800600" y="1463040"/>
            <a:ext cx="4240274" cy="44196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3072765"/>
            <a:ext cx="485774" cy="485774"/>
          </a:xfrm>
          <a:prstGeom prst="rect">
            <a:avLst/>
          </a:prstGeom>
        </p:spPr>
      </p:pic>
      <p:pic>
        <p:nvPicPr>
          <p:cNvPr id="11" name="Picture 10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02" y="3554875"/>
            <a:ext cx="485774" cy="485774"/>
          </a:xfrm>
          <a:prstGeom prst="rect">
            <a:avLst/>
          </a:prstGeom>
        </p:spPr>
      </p:pic>
      <p:pic>
        <p:nvPicPr>
          <p:cNvPr id="12" name="Picture 11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48" y="3558539"/>
            <a:ext cx="485774" cy="485774"/>
          </a:xfrm>
          <a:prstGeom prst="rect">
            <a:avLst/>
          </a:prstGeom>
        </p:spPr>
      </p:pic>
      <p:pic>
        <p:nvPicPr>
          <p:cNvPr id="13" name="Picture 12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49" y="3336351"/>
            <a:ext cx="485774" cy="485774"/>
          </a:xfrm>
          <a:prstGeom prst="rect">
            <a:avLst/>
          </a:prstGeom>
        </p:spPr>
      </p:pic>
      <p:pic>
        <p:nvPicPr>
          <p:cNvPr id="14" name="Picture 13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48" y="1926102"/>
            <a:ext cx="485774" cy="485774"/>
          </a:xfrm>
          <a:prstGeom prst="rect">
            <a:avLst/>
          </a:prstGeom>
        </p:spPr>
      </p:pic>
      <p:pic>
        <p:nvPicPr>
          <p:cNvPr id="15" name="Picture 14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86" y="3035398"/>
            <a:ext cx="485774" cy="485774"/>
          </a:xfrm>
          <a:prstGeom prst="rect">
            <a:avLst/>
          </a:prstGeom>
        </p:spPr>
      </p:pic>
      <p:pic>
        <p:nvPicPr>
          <p:cNvPr id="16" name="Picture 15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61" y="1926102"/>
            <a:ext cx="485774" cy="485774"/>
          </a:xfrm>
          <a:prstGeom prst="rect">
            <a:avLst/>
          </a:prstGeom>
        </p:spPr>
      </p:pic>
      <p:pic>
        <p:nvPicPr>
          <p:cNvPr id="17" name="Picture 16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73" y="1935258"/>
            <a:ext cx="485774" cy="485774"/>
          </a:xfrm>
          <a:prstGeom prst="rect">
            <a:avLst/>
          </a:prstGeom>
        </p:spPr>
      </p:pic>
      <p:pic>
        <p:nvPicPr>
          <p:cNvPr id="18" name="Picture 17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97" y="2501997"/>
            <a:ext cx="485774" cy="485774"/>
          </a:xfrm>
          <a:prstGeom prst="rect">
            <a:avLst/>
          </a:prstGeom>
        </p:spPr>
      </p:pic>
      <p:pic>
        <p:nvPicPr>
          <p:cNvPr id="20" name="Picture 19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51" y="3882391"/>
            <a:ext cx="485774" cy="485774"/>
          </a:xfrm>
          <a:prstGeom prst="rect">
            <a:avLst/>
          </a:prstGeom>
        </p:spPr>
      </p:pic>
      <p:pic>
        <p:nvPicPr>
          <p:cNvPr id="21" name="Picture 20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5" y="4407915"/>
            <a:ext cx="485774" cy="485774"/>
          </a:xfrm>
          <a:prstGeom prst="rect">
            <a:avLst/>
          </a:prstGeom>
        </p:spPr>
      </p:pic>
      <p:pic>
        <p:nvPicPr>
          <p:cNvPr id="22" name="Picture 21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2" y="1744028"/>
            <a:ext cx="485774" cy="485774"/>
          </a:xfrm>
          <a:prstGeom prst="rect">
            <a:avLst/>
          </a:prstGeom>
        </p:spPr>
      </p:pic>
      <p:pic>
        <p:nvPicPr>
          <p:cNvPr id="23" name="Picture 22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50" y="4391246"/>
            <a:ext cx="485774" cy="485774"/>
          </a:xfrm>
          <a:prstGeom prst="rect">
            <a:avLst/>
          </a:prstGeom>
        </p:spPr>
      </p:pic>
      <p:pic>
        <p:nvPicPr>
          <p:cNvPr id="24" name="Picture 23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03" y="3673573"/>
            <a:ext cx="485774" cy="485774"/>
          </a:xfrm>
          <a:prstGeom prst="rect">
            <a:avLst/>
          </a:prstGeom>
        </p:spPr>
      </p:pic>
      <p:pic>
        <p:nvPicPr>
          <p:cNvPr id="25" name="Picture 24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76" y="4794957"/>
            <a:ext cx="485774" cy="485774"/>
          </a:xfrm>
          <a:prstGeom prst="rect">
            <a:avLst/>
          </a:prstGeom>
        </p:spPr>
      </p:pic>
      <p:sp>
        <p:nvSpPr>
          <p:cNvPr id="30" name="Speech Bubble: Oval 29"/>
          <p:cNvSpPr/>
          <p:nvPr/>
        </p:nvSpPr>
        <p:spPr>
          <a:xfrm>
            <a:off x="2209800" y="2229802"/>
            <a:ext cx="2207235" cy="1046798"/>
          </a:xfrm>
          <a:prstGeom prst="wedgeEllipseCallout">
            <a:avLst>
              <a:gd name="adj1" fmla="val 100913"/>
              <a:gd name="adj2" fmla="val 733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Welcome to the white space</a:t>
            </a:r>
          </a:p>
        </p:txBody>
      </p:sp>
    </p:spTree>
    <p:extLst>
      <p:ext uri="{BB962C8B-B14F-4D97-AF65-F5344CB8AC3E}">
        <p14:creationId xmlns:p14="http://schemas.microsoft.com/office/powerpoint/2010/main" val="17610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1473541" y="1527037"/>
            <a:ext cx="6607527" cy="4525487"/>
          </a:xfrm>
          <a:prstGeom prst="cloudCallout">
            <a:avLst>
              <a:gd name="adj1" fmla="val 3942"/>
              <a:gd name="adj2" fmla="val -323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http://www.ThreatRisk.org</a:t>
            </a:r>
          </a:p>
          <a:p>
            <a:pPr algn="ctr"/>
            <a:r>
              <a:rPr lang="en-US" dirty="0"/>
              <a:t>Threat &amp; Risk Information</a:t>
            </a:r>
          </a:p>
          <a:p>
            <a:pPr algn="ctr"/>
            <a:r>
              <a:rPr lang="en-US" dirty="0"/>
              <a:t>Sharing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community!</a:t>
            </a:r>
          </a:p>
        </p:txBody>
      </p:sp>
      <p:pic>
        <p:nvPicPr>
          <p:cNvPr id="1026" name="Picture 2" descr="C:\Users\Cory\AppData\Local\Microsoft\Windows\Temporary Internet Files\Content.IE5\B0O4UG11\MC9003840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76" y="3789781"/>
            <a:ext cx="1825625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ory\AppData\Local\Microsoft\Windows\Temporary Internet Files\Content.IE5\WDSA5HEU\MC900442129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18" y="1175684"/>
            <a:ext cx="2032941" cy="201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ory\AppData\Local\Microsoft\Windows\Temporary Internet Files\Content.IE5\0LFYD9HJ\MC9003709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91" y="4347369"/>
            <a:ext cx="1506538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ory\AppData\Local\Microsoft\Windows\Temporary Internet Files\Content.IE5\WDSA5HEU\MC90038351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07" y="1123251"/>
            <a:ext cx="1819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ory\AppData\Local\Microsoft\Windows\Temporary Internet Files\Content.IE5\0LFYD9HJ\MC90005622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58" y="1894776"/>
            <a:ext cx="183991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4936" y="37391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60390" y="6092826"/>
            <a:ext cx="2326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 Analysts </a:t>
            </a:r>
          </a:p>
          <a:p>
            <a:pPr algn="ctr"/>
            <a:r>
              <a:rPr lang="en-US" dirty="0"/>
              <a:t>&amp; Consumers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5227" y="543443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Tools &amp;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4739" y="301022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 </a:t>
            </a:r>
          </a:p>
          <a:p>
            <a:pPr algn="ctr"/>
            <a:r>
              <a:rPr lang="en-US" dirty="0"/>
              <a:t>Sources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15044" y="266630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1807" y="5421586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Standards</a:t>
            </a:r>
          </a:p>
        </p:txBody>
      </p:sp>
      <p:sp>
        <p:nvSpPr>
          <p:cNvPr id="7" name="Vertical Scroll 6"/>
          <p:cNvSpPr/>
          <p:nvPr/>
        </p:nvSpPr>
        <p:spPr>
          <a:xfrm>
            <a:off x="1291807" y="4612106"/>
            <a:ext cx="1226388" cy="786397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 of concerns</a:t>
            </a:r>
          </a:p>
        </p:txBody>
      </p:sp>
      <p:pic>
        <p:nvPicPr>
          <p:cNvPr id="6" name="Picture 7" descr="http://ts1.mm.bing.net/th?&amp;id=HN.608009254698880931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2334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http://ts1.mm.bing.net/th?&amp;id=HN.608009254698880931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2334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5486400" y="1626476"/>
            <a:ext cx="3048000" cy="1828800"/>
          </a:xfrm>
          <a:prstGeom prst="cloudCallout">
            <a:avLst>
              <a:gd name="adj1" fmla="val -25631"/>
              <a:gd name="adj2" fmla="val 106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federate systems and their information for multiple missions?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609600" y="1576552"/>
            <a:ext cx="2895600" cy="1928648"/>
          </a:xfrm>
          <a:prstGeom prst="cloudCallout">
            <a:avLst>
              <a:gd name="adj1" fmla="val -28639"/>
              <a:gd name="adj2" fmla="val 10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build information systems?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3886200" y="1981200"/>
            <a:ext cx="1447800" cy="838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missions</a:t>
            </a:r>
          </a:p>
          <a:p>
            <a:r>
              <a:rPr lang="en-US" dirty="0"/>
              <a:t>There are many sets of requirements</a:t>
            </a:r>
          </a:p>
          <a:p>
            <a:r>
              <a:rPr lang="en-US" dirty="0"/>
              <a:t>There are many viewpoints</a:t>
            </a:r>
          </a:p>
          <a:p>
            <a:r>
              <a:rPr lang="en-US" dirty="0"/>
              <a:t>There are many vocabularies</a:t>
            </a:r>
          </a:p>
          <a:p>
            <a:r>
              <a:rPr lang="en-US" dirty="0"/>
              <a:t>There are many technologies</a:t>
            </a:r>
          </a:p>
          <a:p>
            <a:r>
              <a:rPr lang="en-US" dirty="0"/>
              <a:t>There are many standards</a:t>
            </a:r>
          </a:p>
          <a:p>
            <a:r>
              <a:rPr lang="en-US" dirty="0"/>
              <a:t>There is no one theory</a:t>
            </a:r>
          </a:p>
          <a:p>
            <a:r>
              <a:rPr lang="en-US" dirty="0"/>
              <a:t>There is no one design</a:t>
            </a:r>
          </a:p>
          <a:p>
            <a:r>
              <a:rPr lang="en-US" dirty="0"/>
              <a:t>There is no one authority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Yet, these systems can and must work together. They are dealing with different aspects of the same people, places, things and social constructs.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the white space</a:t>
            </a:r>
          </a:p>
        </p:txBody>
      </p:sp>
      <p:sp>
        <p:nvSpPr>
          <p:cNvPr id="10" name="Left Brace 9"/>
          <p:cNvSpPr/>
          <p:nvPr/>
        </p:nvSpPr>
        <p:spPr>
          <a:xfrm>
            <a:off x="3600478" y="1985665"/>
            <a:ext cx="1066800" cy="27432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2906" y="2895600"/>
            <a:ext cx="199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divergent and sometimes conflicting</a:t>
            </a:r>
          </a:p>
        </p:txBody>
      </p:sp>
      <p:pic>
        <p:nvPicPr>
          <p:cNvPr id="12" name="Picture 4" descr="C:\Users\Cory\AppData\Local\Microsoft\Windows\Temporary Internet Files\Content.IE5\B0O4UG11\MP900442177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6" y="2313632"/>
            <a:ext cx="2743971" cy="243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0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:&lt;strong&gt;Broken&lt;/strong&gt; glass.jp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152400" y="609600"/>
            <a:ext cx="8839200" cy="2743200"/>
          </a:xfrm>
          <a:prstGeom prst="roundRect">
            <a:avLst/>
          </a:prstGeom>
          <a:solidFill>
            <a:schemeClr val="tx1">
              <a:alpha val="70000"/>
            </a:schemeClr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methods developed for producing a system provide important capabilities, but also weaknesses when applied to the white space.</a:t>
            </a:r>
          </a:p>
          <a:p>
            <a:r>
              <a:rPr lang="en-US" dirty="0">
                <a:solidFill>
                  <a:schemeClr val="bg1"/>
                </a:solidFill>
              </a:rPr>
              <a:t>Treating the white space as a rigid system becomes fragile, limited and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Examples include NIEM, STIX and HL7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the white space a system?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200" y="4643735"/>
            <a:ext cx="5789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But we keep trying</a:t>
            </a:r>
          </a:p>
        </p:txBody>
      </p:sp>
    </p:spTree>
    <p:extLst>
      <p:ext uri="{BB962C8B-B14F-4D97-AF65-F5344CB8AC3E}">
        <p14:creationId xmlns:p14="http://schemas.microsoft.com/office/powerpoint/2010/main" val="13462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Over commitment</a:t>
            </a:r>
          </a:p>
          <a:p>
            <a:r>
              <a:rPr lang="en-US" dirty="0"/>
              <a:t>Systems techniques applied to the white space tend to over-commit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mission or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participants in a community or sub-communities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or ontological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Technologies</a:t>
            </a:r>
          </a:p>
          <a:p>
            <a:r>
              <a:rPr lang="en-US" dirty="0"/>
              <a:t>There will never be “agreement” on one way – our focus must be federation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the white space</a:t>
            </a:r>
          </a:p>
        </p:txBody>
      </p:sp>
    </p:spTree>
    <p:extLst>
      <p:ext uri="{BB962C8B-B14F-4D97-AF65-F5344CB8AC3E}">
        <p14:creationId xmlns:p14="http://schemas.microsoft.com/office/powerpoint/2010/main" val="417726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Point-point solutions</a:t>
            </a:r>
          </a:p>
          <a:p>
            <a:r>
              <a:rPr lang="en-US" dirty="0"/>
              <a:t>Huge, fragile or skinny and meaningless schema</a:t>
            </a:r>
          </a:p>
          <a:p>
            <a:r>
              <a:rPr lang="en-US" dirty="0"/>
              <a:t>High overhead and risk for each new system integrated</a:t>
            </a:r>
          </a:p>
          <a:p>
            <a:r>
              <a:rPr lang="en-US" dirty="0"/>
              <a:t>Anti-agility caused by multiple point-point integrations</a:t>
            </a:r>
          </a:p>
          <a:p>
            <a:r>
              <a:rPr lang="en-US" dirty="0"/>
              <a:t>Inconsistency in language and interpretation of data</a:t>
            </a:r>
          </a:p>
          <a:p>
            <a:r>
              <a:rPr lang="en-US" dirty="0"/>
              <a:t>Re-discovery and design of well understood concepts and processes</a:t>
            </a:r>
          </a:p>
          <a:p>
            <a:r>
              <a:rPr lang="en-US" dirty="0"/>
              <a:t>Complex application-specific rules and restrictions in specifications</a:t>
            </a:r>
          </a:p>
          <a:p>
            <a:r>
              <a:rPr lang="en-US" dirty="0"/>
              <a:t>Mission specific terms in  cross mission specifications</a:t>
            </a:r>
          </a:p>
          <a:p>
            <a:r>
              <a:rPr lang="en-US" dirty="0"/>
              <a:t>Excessive integration time and costs</a:t>
            </a:r>
          </a:p>
          <a:p>
            <a:r>
              <a:rPr lang="en-US" dirty="0"/>
              <a:t>Failure of joint operations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 of over-commitment</a:t>
            </a:r>
          </a:p>
        </p:txBody>
      </p:sp>
    </p:spTree>
    <p:extLst>
      <p:ext uri="{BB962C8B-B14F-4D97-AF65-F5344CB8AC3E}">
        <p14:creationId xmlns:p14="http://schemas.microsoft.com/office/powerpoint/2010/main" val="339511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“glue” that will bind these diverse missions, applications and data can only be our </a:t>
            </a:r>
            <a:r>
              <a:rPr lang="en-US" dirty="0">
                <a:solidFill>
                  <a:srgbClr val="FFFF00"/>
                </a:solidFill>
              </a:rPr>
              <a:t>shared concepts of our shared reality.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Concepts of people, places, things, processes and social constructs</a:t>
            </a:r>
          </a:p>
          <a:p>
            <a:r>
              <a:rPr lang="en-US" dirty="0"/>
              <a:t>Only these concepts can be the pivot point between these divergent systems with different missions, viewpoints, technologies, schema and application requirements.</a:t>
            </a:r>
          </a:p>
          <a:p>
            <a:r>
              <a:rPr lang="en-US" dirty="0"/>
              <a:t>These concepts are captured in a </a:t>
            </a:r>
            <a:r>
              <a:rPr lang="en-US" dirty="0">
                <a:solidFill>
                  <a:srgbClr val="FFFF00"/>
                </a:solidFill>
              </a:rPr>
              <a:t>conceptual reference model</a:t>
            </a:r>
            <a:r>
              <a:rPr lang="en-US" dirty="0"/>
              <a:t>.</a:t>
            </a:r>
          </a:p>
          <a:p>
            <a:r>
              <a:rPr lang="en-US" dirty="0"/>
              <a:t>The representation of these concepts must not over-commit, but be shared across the potential domains and systems at a level of </a:t>
            </a:r>
            <a:r>
              <a:rPr lang="en-US" i="1" dirty="0"/>
              <a:t>sufficient agreement and formality for mutual understanding</a:t>
            </a:r>
          </a:p>
          <a:p>
            <a:endParaRPr lang="en-US" i="1" dirty="0"/>
          </a:p>
          <a:p>
            <a:r>
              <a:rPr lang="en-US" i="1" dirty="0"/>
              <a:t>The same concepts will be formalized in different ways, sometimes seeming incompatible. </a:t>
            </a:r>
            <a:r>
              <a:rPr lang="en-US" i="1" dirty="0">
                <a:solidFill>
                  <a:srgbClr val="FFFF00"/>
                </a:solidFill>
              </a:rPr>
              <a:t>Formalization and conceptualization are not the same.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OMG Operational Threat &amp; Risk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 of Semantic Modeling for Information Federation (SMIF)</a:t>
            </a:r>
          </a:p>
        </p:txBody>
      </p:sp>
    </p:spTree>
    <p:extLst>
      <p:ext uri="{BB962C8B-B14F-4D97-AF65-F5344CB8AC3E}">
        <p14:creationId xmlns:p14="http://schemas.microsoft.com/office/powerpoint/2010/main" val="387025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7101</TotalTime>
  <Words>1994</Words>
  <Application>Microsoft Office PowerPoint</Application>
  <PresentationFormat>On-screen Show (4:3)</PresentationFormat>
  <Paragraphs>433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Corbel</vt:lpstr>
      <vt:lpstr>Tahoma</vt:lpstr>
      <vt:lpstr>Century Gothic</vt:lpstr>
      <vt:lpstr>Calibri</vt:lpstr>
      <vt:lpstr>Franklin Gothic Book</vt:lpstr>
      <vt:lpstr>Mylar</vt:lpstr>
      <vt:lpstr>Operational Threat &amp; Risk Information Sharing and Analytics</vt:lpstr>
      <vt:lpstr>Systems as the bullseye</vt:lpstr>
      <vt:lpstr>Our reality today is thousands of systems, interdependent</vt:lpstr>
      <vt:lpstr>Transition of concerns</vt:lpstr>
      <vt:lpstr>Life in the white space</vt:lpstr>
      <vt:lpstr>Is the white space a system?</vt:lpstr>
      <vt:lpstr>Problems in the white space</vt:lpstr>
      <vt:lpstr>Symptoms of over-commitment</vt:lpstr>
      <vt:lpstr>Proposition of Semantic Modeling for Information Federation (SMIF)</vt:lpstr>
      <vt:lpstr>Pivoting Through a Reference Model</vt:lpstr>
      <vt:lpstr>Essential Components</vt:lpstr>
      <vt:lpstr>Enabled Capabilities</vt:lpstr>
      <vt:lpstr>Applying SMIF to Operational Threats &amp; Risks</vt:lpstr>
      <vt:lpstr>What we need is an integrating framework that supports automated data mapping</vt:lpstr>
      <vt:lpstr>Situational awareness across cyber/physical threats and risks</vt:lpstr>
      <vt:lpstr>Mission needs</vt:lpstr>
      <vt:lpstr>Primary classes of use cases</vt:lpstr>
      <vt:lpstr>Approach</vt:lpstr>
      <vt:lpstr>Conceptual Model Inputs</vt:lpstr>
      <vt:lpstr>Conceptual Model Packages</vt:lpstr>
      <vt:lpstr>Attack Defense Tree Example</vt:lpstr>
      <vt:lpstr>Model Supporting Attack/Defense Scenarios</vt:lpstr>
      <vt:lpstr>Example mapped to concepts</vt:lpstr>
      <vt:lpstr>Standards to capabilities</vt:lpstr>
      <vt:lpstr>Data to Intelligence</vt:lpstr>
      <vt:lpstr>Primary Use Cases</vt:lpstr>
      <vt:lpstr>Federation Engine</vt:lpstr>
      <vt:lpstr>Example Gateway</vt:lpstr>
      <vt:lpstr>Technologies to leverage</vt:lpstr>
      <vt:lpstr>It takes a community!</vt:lpstr>
    </vt:vector>
  </TitlesOfParts>
  <Company>Model Driven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Threat/Risk Information Sharing and Analytics</dc:title>
  <dc:creator>Cory Casanave</dc:creator>
  <cp:lastModifiedBy>Cory Casanave</cp:lastModifiedBy>
  <cp:revision>363</cp:revision>
  <dcterms:created xsi:type="dcterms:W3CDTF">2014-12-22T21:21:42Z</dcterms:created>
  <dcterms:modified xsi:type="dcterms:W3CDTF">2017-03-24T14:07:06Z</dcterms:modified>
</cp:coreProperties>
</file>